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<Relationships xmlns="http://schemas.openxmlformats.org/package/2006/relationships"><Relationship Id="rId2" Type="http://schemas.openxmlformats.org/package/2006/relationships/metadata/thumbnail" Target="docProps/thumbnail.jpeg" /><Relationship Id="rId3" Type="http://schemas.openxmlformats.org/package/2006/relationships/metadata/core-properties" Target="docProps/core.xml" /><Relationship Id="rId4" Type="http://schemas.openxmlformats.org/officeDocument/2006/relationships/extended-properties" Target="docProps/app.xml" /><Relationship Id="rId5" Type="http://schemas.openxmlformats.org/officeDocument/2006/relationships/custom-properties" Target="docProps/custom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2"/>
  </p:sldMasterIdLst>
  <p:notesMasterIdLst>
    <p:notesMasterId r:id="rId3"/>
  </p:notesMasterIdLst>
  <p:sldIdLst>
    <p:sldId id="281" r:id="rId4"/>
  </p:sldIdLst>
  <p:sldSz cx="9906000" cy="6858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3" pos="376" userDrawn="1">
          <p15:clr>
            <a:srgbClr val="A4A3A4"/>
          </p15:clr>
        </p15:guide>
        <p15:guide id="4" orient="horz" pos="754" userDrawn="1">
          <p15:clr>
            <a:srgbClr val="A4A3A4"/>
          </p15:clr>
        </p15:guide>
        <p15:guide id="5" pos="217" userDrawn="1">
          <p15:clr>
            <a:srgbClr val="A4A3A4"/>
          </p15:clr>
        </p15:guide>
        <p15:guide id="6" orient="horz" pos="231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0000FF"/>
    <a:srgbClr val="3399FF"/>
    <a:srgbClr val="FF9900"/>
    <a:srgbClr val="FFCCFF"/>
    <a:srgbClr val="FFFF00"/>
    <a:srgbClr val="FF66FF"/>
    <a:srgbClr val="F2F2F2"/>
    <a:srgbClr val="33CC33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rgbClr val="00000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スタイルなし、表のグリッド線なし">
    <a:wholeTbl>
      <a:tcTxStyle>
        <a:fontRef idx="minor">
          <a:srgbClr val="00000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19"/>
    <p:restoredTop sz="91981" autoAdjust="0"/>
  </p:normalViewPr>
  <p:slideViewPr>
    <p:cSldViewPr snapToGrid="0" showGuides="1">
      <p:cViewPr>
        <p:scale>
          <a:sx n="100" d="100"/>
          <a:sy n="100" d="100"/>
        </p:scale>
        <p:origin x="-246" y="-72"/>
      </p:cViewPr>
      <p:guideLst>
        <p:guide pos="376"/>
        <p:guide orient="horz" pos="754"/>
        <p:guide pos="217"/>
        <p:guide orient="horz" pos="2319"/>
      </p:guideLst>
    </p:cSldViewPr>
  </p:slideViewPr>
  <p:outlineViewPr>
    <p:cViewPr>
      <p:scale>
        <a:sx n="33" d="100"/>
        <a:sy n="33" d="100"/>
      </p:scale>
      <p:origin x="0" y="-116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theme" Target="theme/theme1.xml" /><Relationship Id="rId2" Type="http://schemas.openxmlformats.org/officeDocument/2006/relationships/slideMaster" Target="slideMasters/slideMaster1.xml" /><Relationship Id="rId3" Type="http://schemas.openxmlformats.org/officeDocument/2006/relationships/notesMaster" Target="notesMasters/notesMaster1.xml" /><Relationship Id="rId4" Type="http://schemas.openxmlformats.org/officeDocument/2006/relationships/slide" Target="slides/slide1.xml" /><Relationship Id="rId5" Type="http://schemas.openxmlformats.org/officeDocument/2006/relationships/presProps" Target="presProps.xml" /><Relationship Id="rId6" Type="http://schemas.openxmlformats.org/officeDocument/2006/relationships/viewProps" Target="viewProps.xml" /><Relationship Id="rId7" Type="http://schemas.openxmlformats.org/officeDocument/2006/relationships/tableStyles" Target="tableStyles.xml" /></Relationships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1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0" cy="495029"/>
          </a:xfrm>
          <a:prstGeom prst="rect">
            <a:avLst/>
          </a:prstGeom>
        </p:spPr>
        <p:txBody>
          <a:bodyPr vert="horz" lIns="94858" tIns="47429" rIns="94858" bIns="4742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2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4" y="0"/>
            <a:ext cx="2918830" cy="495029"/>
          </a:xfrm>
          <a:prstGeom prst="rect">
            <a:avLst/>
          </a:prstGeom>
        </p:spPr>
        <p:txBody>
          <a:bodyPr vert="horz" lIns="94858" tIns="47429" rIns="94858" bIns="47429" rtlCol="0"/>
          <a:lstStyle>
            <a:lvl1pPr algn="r">
              <a:defRPr sz="1200"/>
            </a:lvl1pPr>
          </a:lstStyle>
          <a:p>
            <a:fld id="{672BDC2E-3C33-45A5-8676-2DDD223601B3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1103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63613" y="1233488"/>
            <a:ext cx="480853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58" tIns="47429" rIns="94858" bIns="47429" rtlCol="0" anchor="ctr"/>
          <a:lstStyle/>
          <a:p>
            <a:endParaRPr lang="ja-JP" altLang="en-US"/>
          </a:p>
        </p:txBody>
      </p:sp>
      <p:sp>
        <p:nvSpPr>
          <p:cNvPr id="1104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4858" tIns="47429" rIns="94858" bIns="47429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105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371286"/>
            <a:ext cx="2918830" cy="495028"/>
          </a:xfrm>
          <a:prstGeom prst="rect">
            <a:avLst/>
          </a:prstGeom>
        </p:spPr>
        <p:txBody>
          <a:bodyPr vert="horz" lIns="94858" tIns="47429" rIns="94858" bIns="4742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6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4" y="9371286"/>
            <a:ext cx="2918830" cy="495028"/>
          </a:xfrm>
          <a:prstGeom prst="rect">
            <a:avLst/>
          </a:prstGeom>
        </p:spPr>
        <p:txBody>
          <a:bodyPr vert="horz" lIns="94858" tIns="47429" rIns="94858" bIns="47429" rtlCol="0" anchor="b"/>
          <a:lstStyle>
            <a:lvl1pPr algn="r">
              <a:defRPr sz="1200"/>
            </a:lvl1pPr>
          </a:lstStyle>
          <a:p>
            <a:fld id="{31B75B6E-ABD5-4E88-9837-924872BCC12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35512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<Relationships xmlns="http://schemas.openxmlformats.org/package/2006/relationships"><Relationship Id="rId1" Type="http://schemas.openxmlformats.org/officeDocument/2006/relationships/slide" Target="../slides/slide1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1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232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1233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B75B6E-ABD5-4E88-9837-924872BCC127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4618113"/>
      </p:ext>
    </p:extLst>
  </p:cSld>
  <p:clrMapOvr>
    <a:masterClrMapping/>
  </p:clrMapOvr>
</p:notes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3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103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69E18-2766-4D83-824F-53DD6DB52B2B}" type="datetime1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103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3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ABD37-9637-4CA8-BF2A-92408E2B33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7342858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90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9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7F58E-2B46-48F9-BA38-227AFC793E42}" type="datetime1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109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ABD37-9637-4CA8-BF2A-92408E2B33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45056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96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9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ABD30-6971-459B-B687-B548A88EAAD2}" type="datetime1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109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ABD37-9637-4CA8-BF2A-92408E2B33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1417824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4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2C05B-FEDB-490B-8069-76392B2B06EF}" type="datetime1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104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ABD37-9637-4CA8-BF2A-92408E2B33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2136143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45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4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91E4A-0E65-4CF2-B020-80EE08B543BF}" type="datetime1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104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ABD37-9637-4CA8-BF2A-92408E2B33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3843465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51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52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53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0710A-8AE6-44D5-ACA0-2C661B4664DF}" type="datetime1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1054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5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ABD37-9637-4CA8-BF2A-92408E2B33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4682993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7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58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59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60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61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62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97B2F-7E83-4CBB-A81A-8AF4584AA9C6}" type="datetime1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1063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4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ABD37-9637-4CA8-BF2A-92408E2B33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0551394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6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6047E-78F9-4C15-AE7E-79D8ECF65AAC}" type="datetime1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106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ABD37-9637-4CA8-BF2A-92408E2B33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8148925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1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0867F-77BF-43B9-AA0A-66C3979D7A75}" type="datetime1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1072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ABD37-9637-4CA8-BF2A-92408E2B33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039648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2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76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77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7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1BA9C-8099-4077-99DD-0A2EDB342A4A}" type="datetime1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107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8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ABD37-9637-4CA8-BF2A-92408E2B33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2579066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8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108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8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6EB8E-109A-47B8-AE89-E924A7F20033}" type="datetime1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108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8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ABD37-9637-4CA8-BF2A-92408E2B33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1340797"/>
      </p:ext>
    </p:extLst>
  </p:cSld>
  <p:clrMapOvr>
    <a:masterClrMapping/>
  </p:clrMapOvr>
  <p:hf sldNum="0" hdr="0" ftr="0" dt="0"/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image" Target="../media/image1.png" /><Relationship Id="rId13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図 6" descr="グラフィカル ユーザー インターフェイス&#10;&#10;AI 生成コンテンツは誤りを含む可能性があります。"/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0" y="6115606"/>
            <a:ext cx="9906000" cy="746059"/>
          </a:xfrm>
          <a:prstGeom prst="rect">
            <a:avLst/>
          </a:prstGeom>
        </p:spPr>
      </p:pic>
      <p:sp>
        <p:nvSpPr>
          <p:cNvPr id="1026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28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" y="64579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44A7B53-433F-4CA2-9E85-837B68242C0A}" type="datetime1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102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2" y="64579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103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39050" y="6454773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A9ABD37-9637-4CA8-BF2A-92408E2B33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4525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120" userDrawn="1">
          <p15:clr>
            <a:srgbClr val="F26B43"/>
          </p15:clr>
        </p15:guide>
      </p15:sldGuideLst>
    </p:ext>
  </p:extLst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image" Target="../media/image2.png" /><Relationship Id="rId2" Type="http://schemas.openxmlformats.org/officeDocument/2006/relationships/slideLayout" Target="../slideLayouts/slideLayout7.xml" /><Relationship Id="rId3" Type="http://schemas.openxmlformats.org/officeDocument/2006/relationships/notesSlide" Target="../notesSlides/notesSlide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2" name="四角形: 角を丸くする 3"/>
          <p:cNvSpPr/>
          <p:nvPr/>
        </p:nvSpPr>
        <p:spPr>
          <a:xfrm>
            <a:off x="360000" y="1872000"/>
            <a:ext cx="9232266" cy="4151596"/>
          </a:xfrm>
          <a:prstGeom prst="roundRect">
            <a:avLst>
              <a:gd name="adj" fmla="val 3368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endParaRPr kumimoji="1" lang="ja-JP" altLang="en-US" dirty="0">
              <a:latin typeface="+mn-ea"/>
            </a:endParaRPr>
          </a:p>
        </p:txBody>
      </p:sp>
      <p:sp>
        <p:nvSpPr>
          <p:cNvPr id="1224" name="タイトル 2"/>
          <p:cNvSpPr>
            <a:spLocks noGrp="1"/>
          </p:cNvSpPr>
          <p:nvPr>
            <p:ph type="title" idx="4294967295"/>
          </p:nvPr>
        </p:nvSpPr>
        <p:spPr>
          <a:xfrm>
            <a:off x="234951" y="205581"/>
            <a:ext cx="4946650" cy="522288"/>
          </a:xfrm>
        </p:spPr>
        <p:txBody>
          <a:bodyPr>
            <a:normAutofit/>
          </a:bodyPr>
          <a:lstStyle/>
          <a:p>
            <a:r>
              <a:rPr kumimoji="1" lang="ja-JP" altLang="en-US" sz="2400" b="1" dirty="0">
                <a:solidFill>
                  <a:schemeClr val="accent1">
                    <a:lumMod val="75000"/>
                  </a:schemeClr>
                </a:solidFill>
              </a:rPr>
              <a:t>　第七次総合計画の策定方針　</a:t>
            </a:r>
          </a:p>
        </p:txBody>
      </p:sp>
      <p:pic>
        <p:nvPicPr>
          <p:cNvPr id="1225" name="図 4" descr="グラフィカル ユーザー インターフェイス&#10;&#10;AI 生成コンテンツは誤りを含む可能性があります。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5760" y="609601"/>
            <a:ext cx="9090660" cy="150654"/>
          </a:xfrm>
          <a:prstGeom prst="rect">
            <a:avLst/>
          </a:prstGeom>
        </p:spPr>
      </p:pic>
      <p:sp>
        <p:nvSpPr>
          <p:cNvPr id="1226" name="テキスト ボックス 6"/>
          <p:cNvSpPr txBox="1"/>
          <p:nvPr/>
        </p:nvSpPr>
        <p:spPr>
          <a:xfrm>
            <a:off x="360000" y="828000"/>
            <a:ext cx="2299842" cy="288147"/>
          </a:xfrm>
          <a:prstGeom prst="rect">
            <a:avLst/>
          </a:prstGeom>
          <a:noFill/>
        </p:spPr>
        <p:txBody>
          <a:bodyPr wrap="none" lIns="72000" tIns="36000" rIns="72000" bIns="36000" rtlCol="0">
            <a:spAutoFit/>
          </a:bodyPr>
          <a:lstStyle/>
          <a:p>
            <a:r>
              <a:rPr kumimoji="1" lang="ja-JP" altLang="en-US" sz="1400" dirty="0">
                <a:solidFill>
                  <a:schemeClr val="accent1">
                    <a:lumMod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計画策定にあたっての方針</a:t>
            </a:r>
          </a:p>
        </p:txBody>
      </p:sp>
      <p:sp>
        <p:nvSpPr>
          <p:cNvPr id="1227" name="テキスト ボックス 7"/>
          <p:cNvSpPr txBox="1"/>
          <p:nvPr/>
        </p:nvSpPr>
        <p:spPr>
          <a:xfrm>
            <a:off x="365759" y="1196975"/>
            <a:ext cx="909066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計画策定にあたっては、次の視点を重視する。</a:t>
            </a:r>
          </a:p>
        </p:txBody>
      </p:sp>
      <p:sp>
        <p:nvSpPr>
          <p:cNvPr id="1228" name="テキスト ボックス 8"/>
          <p:cNvSpPr txBox="1"/>
          <p:nvPr/>
        </p:nvSpPr>
        <p:spPr>
          <a:xfrm>
            <a:off x="360000" y="1980000"/>
            <a:ext cx="4536000" cy="4380872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ja-JP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⑴　函南町の強み・弱み、現状分析</a:t>
            </a:r>
          </a:p>
          <a:p>
            <a:pPr>
              <a:spcAft>
                <a:spcPts val="600"/>
              </a:spcAft>
            </a:pPr>
            <a:r>
              <a:rPr kumimoji="1" lang="ja-JP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⑵　未来の（</a:t>
            </a:r>
            <a:r>
              <a:rPr kumimoji="1" lang="en-US" altLang="ja-JP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20</a:t>
            </a:r>
            <a:r>
              <a:rPr kumimoji="1" lang="ja-JP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年後・</a:t>
            </a:r>
            <a:r>
              <a:rPr kumimoji="1" lang="en-US" altLang="ja-JP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30</a:t>
            </a:r>
            <a:r>
              <a:rPr kumimoji="1" lang="ja-JP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年後の）函南町のまちづくり</a:t>
            </a:r>
          </a:p>
          <a:p>
            <a:pPr>
              <a:spcAft>
                <a:spcPts val="600"/>
              </a:spcAft>
            </a:pPr>
            <a:r>
              <a:rPr kumimoji="1" lang="ja-JP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⑶　社会情勢の変化への対応（</a:t>
            </a:r>
            <a:r>
              <a:rPr kumimoji="1" lang="en-US" altLang="ja-JP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10</a:t>
            </a:r>
            <a:r>
              <a:rPr kumimoji="1" lang="ja-JP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年後を見据えた）</a:t>
            </a:r>
          </a:p>
          <a:p>
            <a:pPr>
              <a:spcAft>
                <a:spcPts val="600"/>
              </a:spcAft>
            </a:pPr>
            <a:r>
              <a:rPr kumimoji="1" lang="ja-JP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⑷　ウェルビーイング</a:t>
            </a:r>
            <a:r>
              <a:rPr kumimoji="1" lang="ja-JP" altLang="en-US" sz="1400" baseline="300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の視点</a:t>
            </a:r>
            <a:endParaRPr kumimoji="1" lang="ja-JP" altLang="en-US" sz="1400" baseline="30000" dirty="0">
              <a:solidFill>
                <a:schemeClr val="tx1">
                  <a:lumMod val="85000"/>
                  <a:lumOff val="1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spcAft>
                <a:spcPts val="600"/>
              </a:spcAft>
            </a:pPr>
            <a:r>
              <a:rPr kumimoji="1" lang="ja-JP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⑸　ローカル・ガバメント・トランスフォーメーション</a:t>
            </a:r>
          </a:p>
          <a:p>
            <a:pPr>
              <a:spcAft>
                <a:spcPts val="600"/>
              </a:spcAft>
            </a:pPr>
            <a:r>
              <a:rPr kumimoji="1" lang="ja-JP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・　将来世代に対して責任を負う</a:t>
            </a:r>
          </a:p>
          <a:p>
            <a:pPr>
              <a:spcAft>
                <a:spcPts val="600"/>
              </a:spcAft>
            </a:pPr>
            <a:r>
              <a:rPr kumimoji="1" lang="ja-JP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・　最小の経費で最大の効果を挙げる</a:t>
            </a:r>
          </a:p>
          <a:p>
            <a:pPr>
              <a:spcAft>
                <a:spcPts val="600"/>
              </a:spcAft>
            </a:pPr>
            <a:r>
              <a:rPr kumimoji="1" lang="ja-JP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・　新しいことへの挑戦</a:t>
            </a:r>
          </a:p>
          <a:p>
            <a:pPr>
              <a:spcAft>
                <a:spcPts val="600"/>
              </a:spcAft>
            </a:pPr>
            <a:r>
              <a:rPr kumimoji="1" lang="ja-JP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・　スピード感を持った対応</a:t>
            </a:r>
          </a:p>
          <a:p>
            <a:pPr>
              <a:spcAft>
                <a:spcPts val="600"/>
              </a:spcAft>
            </a:pPr>
            <a:r>
              <a:rPr kumimoji="1" lang="ja-JP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・　「人」を活かす</a:t>
            </a:r>
          </a:p>
          <a:p>
            <a:pPr>
              <a:spcAft>
                <a:spcPts val="600"/>
              </a:spcAft>
            </a:pPr>
            <a:r>
              <a:rPr kumimoji="1" lang="ja-JP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endParaRPr kumimoji="1" lang="en-US" altLang="ja-JP" sz="1400" dirty="0">
              <a:solidFill>
                <a:schemeClr val="tx1">
                  <a:lumMod val="85000"/>
                  <a:lumOff val="1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spcAft>
                <a:spcPts val="600"/>
              </a:spcAft>
            </a:pPr>
            <a:endParaRPr kumimoji="1" lang="en-US" altLang="ja-JP" sz="1400" dirty="0">
              <a:solidFill>
                <a:schemeClr val="tx1">
                  <a:lumMod val="85000"/>
                  <a:lumOff val="1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spcAft>
                <a:spcPts val="600"/>
              </a:spcAft>
            </a:pPr>
            <a:endParaRPr kumimoji="1" lang="en-US" altLang="ja-JP" sz="1400" dirty="0">
              <a:solidFill>
                <a:schemeClr val="tx1">
                  <a:lumMod val="85000"/>
                  <a:lumOff val="1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spcAft>
                <a:spcPts val="600"/>
              </a:spcAft>
            </a:pPr>
            <a:endParaRPr kumimoji="1" lang="en-US" altLang="ja-JP" sz="1400" dirty="0">
              <a:solidFill>
                <a:schemeClr val="tx1">
                  <a:lumMod val="85000"/>
                  <a:lumOff val="1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spcAft>
                <a:spcPts val="600"/>
              </a:spcAft>
            </a:pPr>
            <a:r>
              <a:rPr kumimoji="1" lang="en-US" altLang="ja-JP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身体的、精神的、社会的にすべてが満たされた状態</a:t>
            </a:r>
          </a:p>
        </p:txBody>
      </p:sp>
      <p:sp>
        <p:nvSpPr>
          <p:cNvPr id="1229" name="テキスト ボックス 14"/>
          <p:cNvSpPr txBox="1"/>
          <p:nvPr/>
        </p:nvSpPr>
        <p:spPr>
          <a:xfrm>
            <a:off x="4968000" y="1980000"/>
            <a:ext cx="4608000" cy="3934596"/>
          </a:xfrm>
          <a:prstGeom prst="rect">
            <a:avLst/>
          </a:prstGeom>
          <a:noFill/>
        </p:spPr>
        <p:txBody>
          <a:bodyPr wrap="square" lIns="72000" tIns="36000" rIns="72000" bIns="36000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ja-JP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⑹　人口減少社会、少子化への対応</a:t>
            </a:r>
          </a:p>
          <a:p>
            <a:pPr>
              <a:spcAft>
                <a:spcPts val="600"/>
              </a:spcAft>
            </a:pPr>
            <a:r>
              <a:rPr kumimoji="1" lang="ja-JP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⑺　高齢化への備え</a:t>
            </a:r>
          </a:p>
          <a:p>
            <a:pPr>
              <a:spcAft>
                <a:spcPts val="600"/>
              </a:spcAft>
            </a:pPr>
            <a:r>
              <a:rPr kumimoji="1" lang="ja-JP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⑻　社会インフラの整備</a:t>
            </a:r>
          </a:p>
          <a:p>
            <a:pPr>
              <a:spcAft>
                <a:spcPts val="600"/>
              </a:spcAft>
            </a:pPr>
            <a:r>
              <a:rPr kumimoji="1" lang="ja-JP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⑼　デジタル化の推進</a:t>
            </a:r>
          </a:p>
          <a:p>
            <a:pPr>
              <a:spcAft>
                <a:spcPts val="600"/>
              </a:spcAft>
            </a:pPr>
            <a:r>
              <a:rPr kumimoji="1" lang="ja-JP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⑽　</a:t>
            </a:r>
            <a:r>
              <a:rPr kumimoji="1" lang="en-US" altLang="ja-JP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SDGs</a:t>
            </a:r>
            <a:r>
              <a:rPr kumimoji="1" lang="ja-JP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（脱炭素化社会）の構築</a:t>
            </a:r>
          </a:p>
          <a:p>
            <a:pPr>
              <a:spcAft>
                <a:spcPts val="600"/>
              </a:spcAft>
            </a:pPr>
            <a:r>
              <a:rPr kumimoji="1" lang="ja-JP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⑾　防災・減災（地震・火災・水害）への対策</a:t>
            </a:r>
          </a:p>
          <a:p>
            <a:pPr>
              <a:spcAft>
                <a:spcPts val="600"/>
              </a:spcAft>
            </a:pPr>
            <a:r>
              <a:rPr kumimoji="1" lang="ja-JP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⑿　医療体制の整備</a:t>
            </a:r>
          </a:p>
          <a:p>
            <a:pPr>
              <a:spcAft>
                <a:spcPts val="600"/>
              </a:spcAft>
            </a:pPr>
            <a:r>
              <a:rPr kumimoji="1" lang="ja-JP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⒀　活力ある産業の振興</a:t>
            </a:r>
          </a:p>
          <a:p>
            <a:pPr>
              <a:spcAft>
                <a:spcPts val="600"/>
              </a:spcAft>
            </a:pPr>
            <a:r>
              <a:rPr kumimoji="1" lang="ja-JP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⒁　文化財や歴史の保存・保全</a:t>
            </a:r>
          </a:p>
          <a:p>
            <a:r>
              <a:rPr kumimoji="1" lang="ja-JP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⒂　課題・懸案事項の総合計画への反映</a:t>
            </a:r>
            <a:endParaRPr kumimoji="1" lang="en-US" altLang="ja-JP" sz="1400" dirty="0">
              <a:solidFill>
                <a:schemeClr val="tx1">
                  <a:lumMod val="85000"/>
                  <a:lumOff val="1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spcAft>
                <a:spcPts val="600"/>
              </a:spcAft>
            </a:pPr>
            <a:r>
              <a:rPr kumimoji="1" lang="ja-JP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    （今後各課で予想される大規模事業等）</a:t>
            </a:r>
          </a:p>
          <a:p>
            <a:r>
              <a:rPr kumimoji="1" lang="ja-JP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⒃　公共施設等管理計画、財政シミュレーションとの</a:t>
            </a:r>
            <a:endParaRPr kumimoji="1" lang="en-US" altLang="ja-JP" sz="1400" dirty="0">
              <a:solidFill>
                <a:schemeClr val="tx1">
                  <a:lumMod val="85000"/>
                  <a:lumOff val="1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spcAft>
                <a:spcPts val="600"/>
              </a:spcAft>
            </a:pPr>
            <a:r>
              <a:rPr kumimoji="1" lang="ja-JP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 組み合わせ</a:t>
            </a:r>
          </a:p>
          <a:p>
            <a:pPr>
              <a:spcAft>
                <a:spcPts val="600"/>
              </a:spcAft>
            </a:pPr>
            <a:r>
              <a:rPr kumimoji="1" lang="ja-JP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⒄　各課各種計画との整合性</a:t>
            </a:r>
          </a:p>
        </p:txBody>
      </p:sp>
    </p:spTree>
    <p:extLst>
      <p:ext uri="{BB962C8B-B14F-4D97-AF65-F5344CB8AC3E}">
        <p14:creationId xmlns:p14="http://schemas.microsoft.com/office/powerpoint/2010/main" val="14986024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>
    <a:lnDef>
      <a:spPr>
        <a:custGeom>
          <a:avLst/>
          <a:gdLst/>
          <a:ahLst/>
          <a:cxnLst/>
          <a:rect l="l" t="t" r="r" b="b"/>
          <a:pathLst/>
        </a:custGeom>
      </a:spPr>
      <a:bodyPr vertOverflow="overflow" horzOverflow="overflow"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>
    <a:lnDef>
      <a:spPr>
        <a:custGeom>
          <a:avLst/>
          <a:gdLst/>
          <a:ahLst/>
          <a:cxnLst/>
          <a:rect l="l" t="t" r="r" b="b"/>
          <a:pathLst/>
        </a:custGeom>
      </a:spPr>
      <a:bodyPr vertOverflow="overflow" horzOverflow="overflow"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:vt="http://schemas.openxmlformats.org/officeDocument/2006/docPropsVTypes" xmlns="http://schemas.openxmlformats.org/officeDocument/2006/extended-properties">
  <Application>JUST Focus</Application>
  <AppVersion>5.0.2</AppVersion>
  <PresentationFormat>ユーザー設定</PresentationFormat>
  <Slides>1</Slides>
  <Notes>1</Notes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cp:lastModifiedBy>kikaku2</cp:lastModifiedBy>
  <dcterms:created xsi:type="dcterms:W3CDTF">2026-04-03T05:29:55Z</dcterms:created>
  <dcterms:modified xsi:type="dcterms:W3CDTF">2026-04-20T23:48:49Z</dcterms:modified>
  <cp:revision>5</cp:revision>
</cp:coreProperties>
</file>

<file path=docProps/custom.xml><?xml version="1.0" encoding="utf-8"?>
<Properties xmlns:vt="http://schemas.openxmlformats.org/officeDocument/2006/docPropsVTypes" xmlns="http://schemas.openxmlformats.org/officeDocument/2006/custom-properties"/>
</file>